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73" r:id="rId5"/>
    <p:sldId id="258" r:id="rId6"/>
    <p:sldId id="267" r:id="rId7"/>
    <p:sldId id="259" r:id="rId8"/>
    <p:sldId id="272" r:id="rId9"/>
    <p:sldId id="260" r:id="rId10"/>
    <p:sldId id="268" r:id="rId11"/>
    <p:sldId id="261" r:id="rId12"/>
    <p:sldId id="264" r:id="rId13"/>
    <p:sldId id="269" r:id="rId14"/>
    <p:sldId id="265" r:id="rId15"/>
    <p:sldId id="270" r:id="rId16"/>
    <p:sldId id="266" r:id="rId17"/>
    <p:sldId id="271" r:id="rId18"/>
    <p:sldId id="26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7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9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5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4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4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8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E3005-FE7E-4D22-AF28-22C1666DACC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7C431-F048-46F7-8D96-D315AB6F9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3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1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041742"/>
            <a:ext cx="9144000" cy="929601"/>
          </a:xfrm>
        </p:spPr>
        <p:txBody>
          <a:bodyPr>
            <a:normAutofit fontScale="90000"/>
          </a:bodyPr>
          <a:lstStyle/>
          <a:p>
            <a:r>
              <a:rPr lang="es-ES" dirty="0"/>
              <a:t>Ajuste después de la interrupción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193647"/>
            <a:ext cx="9144000" cy="1816765"/>
          </a:xfrm>
        </p:spPr>
        <p:txBody>
          <a:bodyPr>
            <a:normAutofit/>
          </a:bodyPr>
          <a:lstStyle/>
          <a:p>
            <a:r>
              <a:rPr lang="es-ES" sz="3600" dirty="0"/>
              <a:t>Objetivo: </a:t>
            </a:r>
            <a:r>
              <a:rPr lang="es-ES" sz="3600" dirty="0" smtClean="0"/>
              <a:t>Mejorar </a:t>
            </a:r>
            <a:r>
              <a:rPr lang="es-ES" sz="3600" dirty="0"/>
              <a:t>el bienestar general, la función y promover la </a:t>
            </a:r>
            <a:r>
              <a:rPr lang="es-ES" sz="3600" dirty="0" smtClean="0"/>
              <a:t>recuperación</a:t>
            </a:r>
          </a:p>
          <a:p>
            <a:r>
              <a:rPr lang="es-ES" sz="3600" dirty="0" smtClean="0"/>
              <a:t>Comportamientos </a:t>
            </a:r>
            <a:r>
              <a:rPr lang="es-ES" sz="3600" dirty="0"/>
              <a:t>no saludables vs saludables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893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91" y="656229"/>
            <a:ext cx="5751356" cy="5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40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98304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Self-management</a:t>
            </a:r>
          </a:p>
        </p:txBody>
      </p:sp>
      <p:sp>
        <p:nvSpPr>
          <p:cNvPr id="5" name="Subtitle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Attention </a:t>
            </a:r>
            <a:r>
              <a:rPr lang="en-US" dirty="0"/>
              <a:t>to general health </a:t>
            </a:r>
          </a:p>
          <a:p>
            <a:pPr marL="0" indent="0">
              <a:buNone/>
            </a:pPr>
            <a:r>
              <a:rPr lang="en-US" dirty="0" smtClean="0"/>
              <a:t>Rest </a:t>
            </a:r>
            <a:r>
              <a:rPr lang="en-US" dirty="0"/>
              <a:t>and relaxation </a:t>
            </a:r>
          </a:p>
          <a:p>
            <a:pPr marL="0" indent="0">
              <a:buNone/>
            </a:pPr>
            <a:r>
              <a:rPr lang="en-US" dirty="0" smtClean="0"/>
              <a:t>Self-pacing </a:t>
            </a:r>
            <a:r>
              <a:rPr lang="en-US" dirty="0"/>
              <a:t>and gradual return to normal </a:t>
            </a:r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en-US" dirty="0"/>
              <a:t>When your symptoms started</a:t>
            </a:r>
          </a:p>
          <a:p>
            <a:pPr marL="0" lvl="0" indent="0">
              <a:buNone/>
            </a:pPr>
            <a:r>
              <a:rPr lang="en-US" dirty="0"/>
              <a:t>What makes your symptoms worse</a:t>
            </a:r>
          </a:p>
          <a:p>
            <a:pPr marL="0" lvl="0" indent="0">
              <a:buNone/>
            </a:pPr>
            <a:r>
              <a:rPr lang="en-US" dirty="0"/>
              <a:t>How often you experience symptoms</a:t>
            </a:r>
          </a:p>
          <a:p>
            <a:pPr marL="0" lvl="0" indent="0">
              <a:buNone/>
            </a:pPr>
            <a:r>
              <a:rPr lang="en-US" dirty="0"/>
              <a:t>How your symptoms affect your </a:t>
            </a: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172200" y="365125"/>
            <a:ext cx="4698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"/>
            <a:r>
              <a:rPr lang="en-US" sz="3200" b="1" dirty="0" smtClean="0"/>
              <a:t>What To Tell Your Provider: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0632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98304" cy="1325563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Autogestión</a:t>
            </a:r>
            <a:endParaRPr lang="en-US" sz="3200" b="1" dirty="0"/>
          </a:p>
        </p:txBody>
      </p:sp>
      <p:sp>
        <p:nvSpPr>
          <p:cNvPr id="5" name="Subtitle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Atención a la salud </a:t>
            </a:r>
            <a:r>
              <a:rPr lang="es-ES" dirty="0" smtClean="0"/>
              <a:t>general</a:t>
            </a:r>
          </a:p>
          <a:p>
            <a:pPr marL="0" indent="0">
              <a:buNone/>
            </a:pPr>
            <a:r>
              <a:rPr lang="es-ES" dirty="0" smtClean="0"/>
              <a:t>Descanso </a:t>
            </a:r>
            <a:r>
              <a:rPr lang="es-ES" dirty="0"/>
              <a:t>y </a:t>
            </a:r>
            <a:r>
              <a:rPr lang="es-ES" dirty="0" smtClean="0"/>
              <a:t>relajación</a:t>
            </a:r>
          </a:p>
          <a:p>
            <a:pPr marL="0" indent="0">
              <a:buNone/>
            </a:pPr>
            <a:r>
              <a:rPr lang="es-ES" dirty="0" smtClean="0"/>
              <a:t>Seguir </a:t>
            </a:r>
            <a:r>
              <a:rPr lang="es-ES" dirty="0"/>
              <a:t>su propio ritmo y volver gradualmente a la actividad normal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es-ES" dirty="0"/>
              <a:t>Cuando comenzaron sus </a:t>
            </a:r>
            <a:r>
              <a:rPr lang="es-ES" dirty="0" smtClean="0"/>
              <a:t>síntomas</a:t>
            </a:r>
          </a:p>
          <a:p>
            <a:pPr marL="0" lvl="0" indent="0">
              <a:buNone/>
            </a:pPr>
            <a:r>
              <a:rPr lang="es-ES" dirty="0" smtClean="0"/>
              <a:t>¿</a:t>
            </a:r>
            <a:r>
              <a:rPr lang="es-ES" dirty="0"/>
              <a:t>Qué empeora sus síntomas</a:t>
            </a:r>
            <a:r>
              <a:rPr lang="es-ES" dirty="0" smtClean="0"/>
              <a:t>?</a:t>
            </a:r>
          </a:p>
          <a:p>
            <a:pPr marL="0" lvl="0" indent="0">
              <a:buNone/>
            </a:pPr>
            <a:r>
              <a:rPr lang="es-ES" dirty="0" smtClean="0"/>
              <a:t>Con </a:t>
            </a:r>
            <a:r>
              <a:rPr lang="es-ES" dirty="0"/>
              <a:t>qué frecuencia experimenta </a:t>
            </a:r>
            <a:r>
              <a:rPr lang="es-ES" dirty="0" smtClean="0"/>
              <a:t>síntomas</a:t>
            </a:r>
          </a:p>
          <a:p>
            <a:pPr marL="0" lvl="0" indent="0">
              <a:buNone/>
            </a:pPr>
            <a:r>
              <a:rPr lang="es-ES" dirty="0" smtClean="0"/>
              <a:t>Cómo </a:t>
            </a:r>
            <a:r>
              <a:rPr lang="es-ES" dirty="0"/>
              <a:t>sus síntomas afectan sus actividades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172200" y="365125"/>
            <a:ext cx="4698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"/>
            <a:r>
              <a:rPr lang="es-ES" sz="3200" b="1" dirty="0"/>
              <a:t>Qué decirle a su proveedor: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4325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Counselor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Help identify areas of focus</a:t>
            </a:r>
          </a:p>
          <a:p>
            <a:pPr marL="0" indent="0">
              <a:buNone/>
            </a:pPr>
            <a:r>
              <a:rPr lang="en-US" dirty="0" smtClean="0"/>
              <a:t>Identify a plan for self-manage symptoms, such as setting realistic goals</a:t>
            </a:r>
          </a:p>
          <a:p>
            <a:pPr marL="0" indent="0">
              <a:buNone/>
            </a:pPr>
            <a:r>
              <a:rPr lang="en-US" dirty="0" smtClean="0"/>
              <a:t>Help create and work towards goals</a:t>
            </a:r>
          </a:p>
          <a:p>
            <a:pPr marL="0" indent="0">
              <a:buNone/>
            </a:pPr>
            <a:r>
              <a:rPr lang="en-US" dirty="0" smtClean="0"/>
              <a:t>How to monitor and manage symptoms, and what to do if symptoms return or change.</a:t>
            </a:r>
          </a:p>
          <a:p>
            <a:pPr marL="0" indent="0">
              <a:buNone/>
            </a:pPr>
            <a:r>
              <a:rPr lang="en-US" dirty="0" smtClean="0"/>
              <a:t>Identify information helpful to educate family, caregivers and friends to aid in support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8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Rol</a:t>
            </a:r>
            <a:r>
              <a:rPr lang="en-US" dirty="0" smtClean="0"/>
              <a:t> </a:t>
            </a:r>
            <a:r>
              <a:rPr lang="en-US" dirty="0"/>
              <a:t>de la </a:t>
            </a:r>
            <a:r>
              <a:rPr lang="en-US" dirty="0" err="1"/>
              <a:t>Consejera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Ayudar a identificar áreas de </a:t>
            </a:r>
            <a:r>
              <a:rPr lang="es-ES" dirty="0" smtClean="0"/>
              <a:t>enfoque</a:t>
            </a:r>
          </a:p>
          <a:p>
            <a:pPr marL="0" indent="0">
              <a:buNone/>
            </a:pPr>
            <a:r>
              <a:rPr lang="es-ES" dirty="0" smtClean="0"/>
              <a:t>Identificar </a:t>
            </a:r>
            <a:r>
              <a:rPr lang="es-ES" dirty="0"/>
              <a:t>un plan para el autocontrol de los síntomas, como establecer metas </a:t>
            </a:r>
            <a:r>
              <a:rPr lang="es-ES" dirty="0" smtClean="0"/>
              <a:t>realistas</a:t>
            </a:r>
          </a:p>
          <a:p>
            <a:pPr marL="0" indent="0">
              <a:buNone/>
            </a:pPr>
            <a:r>
              <a:rPr lang="es-ES" dirty="0" smtClean="0"/>
              <a:t>Ayudar </a:t>
            </a:r>
            <a:r>
              <a:rPr lang="es-ES" dirty="0"/>
              <a:t>a crear y trabajar hacia </a:t>
            </a:r>
            <a:r>
              <a:rPr lang="es-ES" dirty="0" smtClean="0"/>
              <a:t>objetivos</a:t>
            </a:r>
          </a:p>
          <a:p>
            <a:pPr marL="0" indent="0">
              <a:buNone/>
            </a:pPr>
            <a:r>
              <a:rPr lang="es-ES" dirty="0" smtClean="0"/>
              <a:t>Cómo </a:t>
            </a:r>
            <a:r>
              <a:rPr lang="es-ES" dirty="0"/>
              <a:t>monitorear y manejar los síntomas, y qué hacer si los síntomas regresan o </a:t>
            </a:r>
            <a:r>
              <a:rPr lang="es-ES" dirty="0" smtClean="0"/>
              <a:t>cambian</a:t>
            </a:r>
          </a:p>
          <a:p>
            <a:pPr marL="0" indent="0">
              <a:buNone/>
            </a:pPr>
            <a:r>
              <a:rPr lang="es-ES" dirty="0" smtClean="0"/>
              <a:t>Identificar </a:t>
            </a:r>
            <a:r>
              <a:rPr lang="es-ES" dirty="0"/>
              <a:t>información útil para educar a familiares, cuidadores y amigos para ayudar en el apoyo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2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PMHNP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Multidisciplinary </a:t>
            </a:r>
            <a:r>
              <a:rPr lang="en-US" dirty="0"/>
              <a:t>approach to guide recovery</a:t>
            </a:r>
          </a:p>
          <a:p>
            <a:pPr marL="0" indent="0">
              <a:buNone/>
            </a:pPr>
            <a:r>
              <a:rPr lang="en-US" dirty="0"/>
              <a:t>Assess physical, psychological and psychiatric aspects of care management </a:t>
            </a:r>
          </a:p>
          <a:p>
            <a:pPr marL="0" indent="0">
              <a:buNone/>
            </a:pPr>
            <a:r>
              <a:rPr lang="en-US" dirty="0"/>
              <a:t>Ensure that any symptoms that could affect the person being able to start recovery based treatments safely have been investigated first.</a:t>
            </a:r>
          </a:p>
          <a:p>
            <a:pPr marL="0" indent="0">
              <a:buNone/>
            </a:pPr>
            <a:r>
              <a:rPr lang="en-US" dirty="0" smtClean="0"/>
              <a:t>Treat </a:t>
            </a:r>
            <a:r>
              <a:rPr lang="en-US" dirty="0"/>
              <a:t>specific complications as indicated, such as depression</a:t>
            </a:r>
          </a:p>
          <a:p>
            <a:pPr marL="0" indent="0">
              <a:buNone/>
            </a:pPr>
            <a:r>
              <a:rPr lang="en-US" dirty="0"/>
              <a:t>Support people in discussions with their providers, school, or employer about returning to education or work, for example by having a phased return. </a:t>
            </a:r>
          </a:p>
        </p:txBody>
      </p:sp>
    </p:spTree>
    <p:extLst>
      <p:ext uri="{BB962C8B-B14F-4D97-AF65-F5344CB8AC3E}">
        <p14:creationId xmlns:p14="http://schemas.microsoft.com/office/powerpoint/2010/main" val="45941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Rol</a:t>
            </a:r>
            <a:r>
              <a:rPr lang="en-US" dirty="0" smtClean="0"/>
              <a:t> </a:t>
            </a:r>
            <a:r>
              <a:rPr lang="en-US" dirty="0"/>
              <a:t>del PMHNP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/>
              <a:t>Enfoque multidisciplinario para guiar la </a:t>
            </a:r>
            <a:r>
              <a:rPr lang="es-ES" dirty="0" smtClean="0"/>
              <a:t>recuperación</a:t>
            </a:r>
          </a:p>
          <a:p>
            <a:pPr marL="0" indent="0">
              <a:buNone/>
            </a:pPr>
            <a:r>
              <a:rPr lang="es-ES" dirty="0" smtClean="0"/>
              <a:t>Evaluar </a:t>
            </a:r>
            <a:r>
              <a:rPr lang="es-ES" dirty="0"/>
              <a:t>los aspectos físicos, psicológicos y psiquiátricos de la gestión de la </a:t>
            </a:r>
            <a:r>
              <a:rPr lang="es-ES" dirty="0" smtClean="0"/>
              <a:t>atención</a:t>
            </a:r>
          </a:p>
          <a:p>
            <a:pPr marL="0" indent="0">
              <a:buNone/>
            </a:pPr>
            <a:r>
              <a:rPr lang="es-ES" dirty="0" smtClean="0"/>
              <a:t>Asegúrese </a:t>
            </a:r>
            <a:r>
              <a:rPr lang="es-ES" dirty="0"/>
              <a:t>de que primero se haya investigado cualquier síntoma que pueda afectar a la persona que puede comenzar los tratamientos basados en la recuperación de manera </a:t>
            </a:r>
            <a:r>
              <a:rPr lang="es-ES" dirty="0" smtClean="0"/>
              <a:t>segura</a:t>
            </a:r>
          </a:p>
          <a:p>
            <a:pPr marL="0" indent="0">
              <a:buNone/>
            </a:pPr>
            <a:r>
              <a:rPr lang="es-ES" dirty="0" smtClean="0"/>
              <a:t>Tratar </a:t>
            </a:r>
            <a:r>
              <a:rPr lang="es-ES" dirty="0"/>
              <a:t>las complicaciones específicas según lo indicado, como la </a:t>
            </a:r>
            <a:r>
              <a:rPr lang="es-ES" dirty="0" smtClean="0"/>
              <a:t>depresión</a:t>
            </a:r>
          </a:p>
          <a:p>
            <a:pPr marL="0" indent="0">
              <a:buNone/>
            </a:pPr>
            <a:r>
              <a:rPr lang="es-ES" dirty="0" smtClean="0"/>
              <a:t>Apoye </a:t>
            </a:r>
            <a:r>
              <a:rPr lang="es-ES" dirty="0"/>
              <a:t>a las personas en las conversaciones con sus proveedores, la escuela o el empleador sobre el regreso a la educación o al trabajo, por ejemplo, teniendo un regreso gradual.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9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36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51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53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29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pandemic itself has impacted every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day </a:t>
            </a:r>
            <a:r>
              <a:rPr lang="en-US" dirty="0"/>
              <a:t>life in a variety of unusual </a:t>
            </a:r>
            <a:r>
              <a:rPr lang="en-US" dirty="0" smtClean="0"/>
              <a:t>ways</a:t>
            </a:r>
          </a:p>
          <a:p>
            <a:pPr marL="0" indent="0" algn="ctr">
              <a:buNone/>
            </a:pPr>
            <a:r>
              <a:rPr lang="en-US" dirty="0" smtClean="0"/>
              <a:t>Physical Activity</a:t>
            </a:r>
          </a:p>
          <a:p>
            <a:pPr marL="0" indent="0" algn="ctr">
              <a:buNone/>
            </a:pPr>
            <a:r>
              <a:rPr lang="en-US" dirty="0" smtClean="0"/>
              <a:t>Sleep Patterns</a:t>
            </a:r>
          </a:p>
          <a:p>
            <a:pPr marL="0" indent="0" algn="ctr">
              <a:buNone/>
            </a:pPr>
            <a:r>
              <a:rPr lang="en-US" dirty="0" smtClean="0"/>
              <a:t>Time Use</a:t>
            </a:r>
          </a:p>
          <a:p>
            <a:pPr marL="0" indent="0" algn="ctr">
              <a:buNone/>
            </a:pPr>
            <a:r>
              <a:rPr lang="en-US" dirty="0" smtClean="0"/>
              <a:t>Socialization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2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Historial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/>
              <a:t>La pandemia ha impactado la vida cotidiana </a:t>
            </a: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en </a:t>
            </a:r>
            <a:r>
              <a:rPr lang="es-ES" dirty="0"/>
              <a:t>una variedad de formas inusuales</a:t>
            </a:r>
            <a:r>
              <a:rPr lang="es-ES" dirty="0" smtClean="0"/>
              <a:t>.</a:t>
            </a:r>
          </a:p>
          <a:p>
            <a:pPr marL="0" indent="0" algn="ctr">
              <a:buNone/>
            </a:pPr>
            <a:r>
              <a:rPr lang="es-ES" dirty="0"/>
              <a:t>Actividad F</a:t>
            </a:r>
            <a:r>
              <a:rPr lang="es-ES" dirty="0" smtClean="0"/>
              <a:t>ísica</a:t>
            </a:r>
          </a:p>
          <a:p>
            <a:pPr marL="0" indent="0" algn="ctr">
              <a:buNone/>
            </a:pPr>
            <a:r>
              <a:rPr lang="es-ES" dirty="0" smtClean="0"/>
              <a:t>Patrones </a:t>
            </a:r>
            <a:r>
              <a:rPr lang="es-ES" dirty="0"/>
              <a:t>de </a:t>
            </a:r>
            <a:r>
              <a:rPr lang="es-ES" dirty="0" smtClean="0"/>
              <a:t>Sueño</a:t>
            </a:r>
          </a:p>
          <a:p>
            <a:pPr marL="0" indent="0" algn="ctr">
              <a:buNone/>
            </a:pPr>
            <a:r>
              <a:rPr lang="es-ES" dirty="0" smtClean="0"/>
              <a:t>Uso </a:t>
            </a:r>
            <a:r>
              <a:rPr lang="es-ES" dirty="0"/>
              <a:t>del T</a:t>
            </a:r>
            <a:r>
              <a:rPr lang="es-ES" dirty="0" smtClean="0"/>
              <a:t>iempo</a:t>
            </a:r>
          </a:p>
          <a:p>
            <a:pPr marL="0" indent="0" algn="ctr">
              <a:buNone/>
            </a:pPr>
            <a:r>
              <a:rPr lang="es-ES" dirty="0" smtClean="0"/>
              <a:t>Socialización</a:t>
            </a:r>
          </a:p>
          <a:p>
            <a:pPr marL="0" indent="0" algn="ctr">
              <a:buNone/>
            </a:pPr>
            <a:r>
              <a:rPr lang="es-ES" dirty="0" smtClean="0"/>
              <a:t>Comportamiento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0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Post-COVID Conditions: AKA Long </a:t>
            </a:r>
            <a:r>
              <a:rPr lang="en-US" dirty="0" smtClean="0"/>
              <a:t>COVID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59" y="1497568"/>
            <a:ext cx="7986281" cy="44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8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3278" y="365125"/>
            <a:ext cx="10395752" cy="1325563"/>
          </a:xfrm>
        </p:spPr>
        <p:txBody>
          <a:bodyPr/>
          <a:lstStyle/>
          <a:p>
            <a:r>
              <a:rPr lang="es-ES" dirty="0"/>
              <a:t>Condiciones </a:t>
            </a:r>
            <a:r>
              <a:rPr lang="es-ES" dirty="0" smtClean="0"/>
              <a:t>Post-COVID</a:t>
            </a:r>
            <a:r>
              <a:rPr lang="es-ES" dirty="0"/>
              <a:t>: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También </a:t>
            </a:r>
            <a:r>
              <a:rPr lang="es-ES" dirty="0"/>
              <a:t>conocido como Long COVID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13" y="1690688"/>
            <a:ext cx="7986281" cy="44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041742"/>
            <a:ext cx="9144000" cy="929601"/>
          </a:xfrm>
        </p:spPr>
        <p:txBody>
          <a:bodyPr/>
          <a:lstStyle/>
          <a:p>
            <a:r>
              <a:rPr lang="en-US" dirty="0"/>
              <a:t>Adjusting After Disruption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193647"/>
            <a:ext cx="9144000" cy="1816765"/>
          </a:xfrm>
        </p:spPr>
        <p:txBody>
          <a:bodyPr>
            <a:normAutofit/>
          </a:bodyPr>
          <a:lstStyle/>
          <a:p>
            <a:r>
              <a:rPr lang="en-US" sz="3600" dirty="0"/>
              <a:t>Goal: </a:t>
            </a:r>
            <a:r>
              <a:rPr lang="en-US" sz="3600" dirty="0" smtClean="0"/>
              <a:t>Improve </a:t>
            </a:r>
            <a:r>
              <a:rPr lang="en-US" sz="3600" dirty="0"/>
              <a:t>overall wellness,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function and </a:t>
            </a:r>
            <a:r>
              <a:rPr lang="en-US" sz="3600" dirty="0"/>
              <a:t>promote </a:t>
            </a:r>
            <a:r>
              <a:rPr lang="en-US" sz="3600" dirty="0" smtClean="0"/>
              <a:t>recovery</a:t>
            </a:r>
          </a:p>
          <a:p>
            <a:r>
              <a:rPr lang="en-US" sz="3600" dirty="0" smtClean="0"/>
              <a:t>Unhealthy </a:t>
            </a:r>
            <a:r>
              <a:rPr lang="en-US" sz="3600" dirty="0"/>
              <a:t>vs healthy </a:t>
            </a:r>
            <a:r>
              <a:rPr lang="en-US" sz="3600" dirty="0" smtClean="0"/>
              <a:t>behaviors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708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453</Words>
  <Application>Microsoft Office PowerPoint</Application>
  <PresentationFormat>Widescreen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Background </vt:lpstr>
      <vt:lpstr>Historial</vt:lpstr>
      <vt:lpstr>Post-COVID Conditions: AKA Long COVID</vt:lpstr>
      <vt:lpstr>Condiciones Post-COVID:  También conocido como Long COVID</vt:lpstr>
      <vt:lpstr>Adjusting After Disruption</vt:lpstr>
      <vt:lpstr>Ajuste después de la interrupción</vt:lpstr>
      <vt:lpstr>PowerPoint Presentation</vt:lpstr>
      <vt:lpstr>Self-management</vt:lpstr>
      <vt:lpstr>Autogestión</vt:lpstr>
      <vt:lpstr>Role of the Counselor</vt:lpstr>
      <vt:lpstr>Rol de la Consejera</vt:lpstr>
      <vt:lpstr>Role of PMHNP</vt:lpstr>
      <vt:lpstr>Rol del PMHNP</vt:lpstr>
      <vt:lpstr>PowerPoint Presentation</vt:lpstr>
      <vt:lpstr>PowerPoint Presentation</vt:lpstr>
    </vt:vector>
  </TitlesOfParts>
  <Company>CBHA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Baker</dc:creator>
  <cp:lastModifiedBy>Jill Baker</cp:lastModifiedBy>
  <cp:revision>9</cp:revision>
  <dcterms:created xsi:type="dcterms:W3CDTF">2022-08-30T17:19:17Z</dcterms:created>
  <dcterms:modified xsi:type="dcterms:W3CDTF">2022-08-31T17:19:33Z</dcterms:modified>
</cp:coreProperties>
</file>